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401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CCFC7-723A-9844-BC74-6EF94D8029CF}" type="datetimeFigureOut">
              <a:rPr lang="es-ES_tradnl" smtClean="0"/>
              <a:t>08/09/2013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E68D4-C9E7-EE49-9793-A9CEF1C1E1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720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D2CAC-4ED2-4F4D-9F6F-535444EAC56A}" type="datetimeFigureOut">
              <a:rPr lang="es-ES_tradnl" smtClean="0"/>
              <a:t>08/09/2013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FC4F5-4885-3841-81FA-ACFBA8155A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33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3FF-93CF-D145-B808-2798319FC613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12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F892-0CB1-3744-A292-B3F5FE85A446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60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16B-6FAE-A24A-A31C-C4D46B45AF46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6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9C80-E8B1-A44E-B9B2-1C35D2563960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99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6D3B-CA7B-F043-A2A1-E8535E39663E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50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A664-F086-A246-B709-2F4EF1BF84BF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106A6-CCCB-D740-8E3E-CB8D59192369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7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1D89-D6E3-9C41-87AD-DB7A731EDEA1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D81B-1869-CC4D-9F06-F2DC10215CBD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98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C055-DBA8-5E4D-BDB1-5F8070B568C9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42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99FD-DDA5-7546-A428-6C7A3442F001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26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7000">
              <a:schemeClr val="accent1">
                <a:tint val="44500"/>
                <a:satMod val="160000"/>
                <a:lumMod val="29000"/>
                <a:lumOff val="71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7EB22-62DB-0140-B3A0-07978A3206D0}" type="datetime1">
              <a:rPr lang="es-ES_tradnl" smtClean="0"/>
              <a:t>08/09/2013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74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cs typeface="+mj-cs"/>
              </a:rPr>
              <a:t>A discussion on trust requirements for a social network of </a:t>
            </a:r>
            <a:r>
              <a:rPr lang="en-GB" dirty="0" err="1" smtClean="0">
                <a:cs typeface="+mj-cs"/>
              </a:rPr>
              <a:t>eahoukers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Manuel Graña</a:t>
            </a:r>
          </a:p>
          <a:p>
            <a:pPr>
              <a:defRPr/>
            </a:pPr>
            <a:r>
              <a:rPr lang="es-ES" dirty="0"/>
              <a:t>J. David </a:t>
            </a:r>
            <a:r>
              <a:rPr lang="es-ES" dirty="0" err="1"/>
              <a:t>Nuñez-Gonzalez</a:t>
            </a:r>
            <a:endParaRPr lang="es-ES" dirty="0"/>
          </a:p>
          <a:p>
            <a:pPr>
              <a:defRPr/>
            </a:pPr>
            <a:r>
              <a:rPr lang="es-ES" dirty="0"/>
              <a:t>Bruno </a:t>
            </a:r>
            <a:r>
              <a:rPr lang="es-ES" dirty="0" err="1"/>
              <a:t>Apolloni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pic>
        <p:nvPicPr>
          <p:cNvPr id="6" name="Picture 2" descr="http://www.oocities.org/es/aingast/index23_archivos/image0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157"/>
            <a:ext cx="28670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3157"/>
            <a:ext cx="1866662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05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 smtClean="0"/>
              <a:t>Discussion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Mechanism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827584" y="3284984"/>
            <a:ext cx="165618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USER</a:t>
            </a:r>
            <a:endParaRPr lang="es-ES" dirty="0"/>
          </a:p>
        </p:txBody>
      </p:sp>
      <p:sp>
        <p:nvSpPr>
          <p:cNvPr id="7" name="6 Elipse"/>
          <p:cNvSpPr/>
          <p:nvPr/>
        </p:nvSpPr>
        <p:spPr>
          <a:xfrm>
            <a:off x="3491880" y="1916832"/>
            <a:ext cx="180020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RECIPE</a:t>
            </a:r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4139952" y="4293096"/>
            <a:ext cx="194421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EVALUATION</a:t>
            </a:r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6372200" y="3140968"/>
            <a:ext cx="180020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20853" y="2425472"/>
            <a:ext cx="104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proposes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183393" y="4315578"/>
            <a:ext cx="2056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Consulte &amp; </a:t>
            </a:r>
            <a:r>
              <a:rPr lang="es-ES" dirty="0" err="1" smtClean="0"/>
              <a:t>evaluate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475368" y="2455466"/>
            <a:ext cx="130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attribute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2309860" y="521658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Implicit</a:t>
            </a:r>
            <a:r>
              <a:rPr lang="es-ES" dirty="0" smtClean="0"/>
              <a:t> </a:t>
            </a:r>
            <a:r>
              <a:rPr lang="es-ES" dirty="0" err="1" smtClean="0"/>
              <a:t>attribute</a:t>
            </a:r>
            <a:endParaRPr lang="es-ES" dirty="0"/>
          </a:p>
        </p:txBody>
      </p:sp>
      <p:sp>
        <p:nvSpPr>
          <p:cNvPr id="32" name="31 Flecha derecha"/>
          <p:cNvSpPr/>
          <p:nvPr/>
        </p:nvSpPr>
        <p:spPr>
          <a:xfrm rot="19861692">
            <a:off x="2368859" y="2727442"/>
            <a:ext cx="10081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Flecha derecha"/>
          <p:cNvSpPr/>
          <p:nvPr/>
        </p:nvSpPr>
        <p:spPr>
          <a:xfrm rot="21168834">
            <a:off x="2757454" y="3723074"/>
            <a:ext cx="1267636" cy="38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lecha izquierda y arriba"/>
          <p:cNvSpPr/>
          <p:nvPr/>
        </p:nvSpPr>
        <p:spPr>
          <a:xfrm rot="6849496">
            <a:off x="3946058" y="3137152"/>
            <a:ext cx="1095137" cy="101630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Flecha izquierda"/>
          <p:cNvSpPr/>
          <p:nvPr/>
        </p:nvSpPr>
        <p:spPr>
          <a:xfrm rot="1942865">
            <a:off x="5255557" y="2754765"/>
            <a:ext cx="1223979" cy="365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Flecha izquierda"/>
          <p:cNvSpPr/>
          <p:nvPr/>
        </p:nvSpPr>
        <p:spPr>
          <a:xfrm rot="9298238">
            <a:off x="6267645" y="4469302"/>
            <a:ext cx="936104" cy="4309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Flecha abajo"/>
          <p:cNvSpPr/>
          <p:nvPr/>
        </p:nvSpPr>
        <p:spPr>
          <a:xfrm>
            <a:off x="7596336" y="4352883"/>
            <a:ext cx="187376" cy="1596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Flecha izquierda"/>
          <p:cNvSpPr/>
          <p:nvPr/>
        </p:nvSpPr>
        <p:spPr>
          <a:xfrm>
            <a:off x="1331640" y="5789584"/>
            <a:ext cx="6264696" cy="1596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Flecha arriba"/>
          <p:cNvSpPr/>
          <p:nvPr/>
        </p:nvSpPr>
        <p:spPr>
          <a:xfrm>
            <a:off x="1187624" y="4352883"/>
            <a:ext cx="144016" cy="15963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92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  <p:bldP spid="13" grpId="0"/>
      <p:bldP spid="28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 algn="ctr">
              <a:buNone/>
            </a:pPr>
            <a:r>
              <a:rPr lang="es-ES" sz="6000" dirty="0" err="1" smtClean="0"/>
              <a:t>Thank</a:t>
            </a:r>
            <a:r>
              <a:rPr lang="es-ES" sz="6000" dirty="0" smtClean="0"/>
              <a:t> </a:t>
            </a:r>
            <a:r>
              <a:rPr lang="es-ES" sz="6000" dirty="0" err="1" smtClean="0"/>
              <a:t>You</a:t>
            </a:r>
            <a:endParaRPr lang="es-ES" sz="6000" dirty="0"/>
          </a:p>
        </p:txBody>
      </p:sp>
      <p:pic>
        <p:nvPicPr>
          <p:cNvPr id="1026" name="Picture 2" descr="http://www.oocities.org/es/aingast/index23_archivos/image0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157"/>
            <a:ext cx="28670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3157"/>
            <a:ext cx="1866662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33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err="1" smtClean="0"/>
              <a:t>Index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b="1" dirty="0"/>
              <a:t> 1.- </a:t>
            </a:r>
            <a:r>
              <a:rPr lang="es-ES" b="1" dirty="0" err="1"/>
              <a:t>Introduction</a:t>
            </a:r>
            <a:endParaRPr lang="es-ES" b="1" dirty="0"/>
          </a:p>
          <a:p>
            <a:pPr>
              <a:defRPr/>
            </a:pPr>
            <a:r>
              <a:rPr lang="es-ES" b="1" dirty="0"/>
              <a:t> 2.- Trust </a:t>
            </a:r>
            <a:r>
              <a:rPr lang="es-ES" b="1" dirty="0" err="1" smtClean="0"/>
              <a:t>related</a:t>
            </a:r>
            <a:r>
              <a:rPr lang="es-ES" b="1" dirty="0" smtClean="0"/>
              <a:t> </a:t>
            </a:r>
            <a:r>
              <a:rPr lang="es-ES" b="1" dirty="0" err="1" smtClean="0"/>
              <a:t>definitions</a:t>
            </a:r>
            <a:endParaRPr lang="es-ES" b="1" dirty="0"/>
          </a:p>
          <a:p>
            <a:pPr>
              <a:defRPr/>
            </a:pPr>
            <a:r>
              <a:rPr lang="es-ES" b="1" dirty="0"/>
              <a:t> 3.- A conceptual </a:t>
            </a:r>
            <a:r>
              <a:rPr lang="es-ES" b="1" dirty="0" err="1"/>
              <a:t>map</a:t>
            </a:r>
            <a:r>
              <a:rPr lang="es-ES" b="1" dirty="0"/>
              <a:t> </a:t>
            </a:r>
            <a:r>
              <a:rPr lang="es-ES" b="1" dirty="0" err="1"/>
              <a:t>description</a:t>
            </a:r>
            <a:r>
              <a:rPr lang="es-ES" b="1" dirty="0"/>
              <a:t> of a </a:t>
            </a:r>
            <a:r>
              <a:rPr lang="es-ES" b="1" dirty="0" err="1"/>
              <a:t>SandS</a:t>
            </a:r>
            <a:r>
              <a:rPr lang="es-ES" b="1" dirty="0"/>
              <a:t> </a:t>
            </a:r>
            <a:r>
              <a:rPr lang="es-ES" b="1" dirty="0" err="1"/>
              <a:t>session</a:t>
            </a:r>
            <a:endParaRPr lang="es-ES" b="1" dirty="0"/>
          </a:p>
          <a:p>
            <a:pPr>
              <a:defRPr/>
            </a:pPr>
            <a:r>
              <a:rPr lang="es-ES" b="1" dirty="0"/>
              <a:t> 4.- </a:t>
            </a:r>
            <a:r>
              <a:rPr lang="es-ES" b="1" dirty="0" err="1"/>
              <a:t>Discussion</a:t>
            </a:r>
            <a:endParaRPr lang="es-ES" b="1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91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1.- </a:t>
            </a:r>
            <a:r>
              <a:rPr lang="es-ES" dirty="0" err="1" smtClean="0"/>
              <a:t>Introduction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93199" y="1895039"/>
            <a:ext cx="1440160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MAKE A DECISION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5724128" y="1830271"/>
            <a:ext cx="1368152" cy="868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RISK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092280" y="1753689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u</a:t>
            </a:r>
            <a:r>
              <a:rPr lang="es-ES" dirty="0" err="1" smtClean="0"/>
              <a:t>ncertainy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 smtClean="0"/>
          </a:p>
          <a:p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expect</a:t>
            </a:r>
            <a:endParaRPr lang="es-ES" dirty="0"/>
          </a:p>
        </p:txBody>
      </p:sp>
      <p:cxnSp>
        <p:nvCxnSpPr>
          <p:cNvPr id="15" name="14 Conector recto de flecha"/>
          <p:cNvCxnSpPr>
            <a:stCxn id="4" idx="3"/>
          </p:cNvCxnSpPr>
          <p:nvPr/>
        </p:nvCxnSpPr>
        <p:spPr>
          <a:xfrm>
            <a:off x="2133359" y="2291083"/>
            <a:ext cx="35907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668603" y="18950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u</a:t>
            </a:r>
            <a:r>
              <a:rPr lang="es-ES" dirty="0" err="1" smtClean="0"/>
              <a:t>nknown</a:t>
            </a:r>
            <a:r>
              <a:rPr lang="es-ES" dirty="0" smtClean="0"/>
              <a:t> </a:t>
            </a:r>
            <a:r>
              <a:rPr lang="es-ES" dirty="0" err="1" smtClean="0"/>
              <a:t>consecuences</a:t>
            </a:r>
            <a:endParaRPr lang="es-ES" dirty="0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1413279" y="2698470"/>
            <a:ext cx="0" cy="874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1547664" y="2812590"/>
            <a:ext cx="120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693198" y="3573016"/>
            <a:ext cx="1574545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INFORMATION SOURCES</a:t>
            </a:r>
            <a:endParaRPr lang="es-ES" dirty="0"/>
          </a:p>
        </p:txBody>
      </p:sp>
      <p:sp>
        <p:nvSpPr>
          <p:cNvPr id="25" name="24 Rectángulo"/>
          <p:cNvSpPr/>
          <p:nvPr/>
        </p:nvSpPr>
        <p:spPr>
          <a:xfrm>
            <a:off x="3275856" y="3573016"/>
            <a:ext cx="157454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</a:t>
            </a:r>
            <a:endParaRPr lang="es-ES" dirty="0"/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2251733" y="3969060"/>
            <a:ext cx="1008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283751" y="3599728"/>
            <a:ext cx="976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endParaRPr lang="es-ES" dirty="0"/>
          </a:p>
        </p:txBody>
      </p:sp>
      <p:cxnSp>
        <p:nvCxnSpPr>
          <p:cNvPr id="30" name="29 Conector recto de flecha"/>
          <p:cNvCxnSpPr>
            <a:stCxn id="25" idx="3"/>
          </p:cNvCxnSpPr>
          <p:nvPr/>
        </p:nvCxnSpPr>
        <p:spPr>
          <a:xfrm>
            <a:off x="4850400" y="3969060"/>
            <a:ext cx="1305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4986315" y="3567002"/>
            <a:ext cx="904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built</a:t>
            </a:r>
            <a:r>
              <a:rPr lang="es-ES" dirty="0" smtClean="0"/>
              <a:t> in</a:t>
            </a:r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6156176" y="3468282"/>
            <a:ext cx="158417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FEEDBACK PROCESS</a:t>
            </a:r>
            <a:endParaRPr lang="es-ES" dirty="0"/>
          </a:p>
        </p:txBody>
      </p:sp>
      <p:cxnSp>
        <p:nvCxnSpPr>
          <p:cNvPr id="34" name="33 Conector recto de flecha"/>
          <p:cNvCxnSpPr/>
          <p:nvPr/>
        </p:nvCxnSpPr>
        <p:spPr>
          <a:xfrm flipH="1">
            <a:off x="3928743" y="4404386"/>
            <a:ext cx="2227433" cy="536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7308304" y="4404386"/>
            <a:ext cx="0" cy="968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7308304" y="475650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bad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251640" y="5033501"/>
            <a:ext cx="1296144" cy="67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 + +</a:t>
            </a:r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>
            <a:off x="6732240" y="5388895"/>
            <a:ext cx="115212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 - -</a:t>
            </a:r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188883" y="475650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24" name="Marcador de pie de pá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27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/>
      <p:bldP spid="17" grpId="0"/>
      <p:bldP spid="21" grpId="0"/>
      <p:bldP spid="22" grpId="0" animBg="1"/>
      <p:bldP spid="25" grpId="0" animBg="1"/>
      <p:bldP spid="28" grpId="0"/>
      <p:bldP spid="31" grpId="0"/>
      <p:bldP spid="32" grpId="0" animBg="1"/>
      <p:bldP spid="38" grpId="0"/>
      <p:bldP spid="39" grpId="0" animBg="1"/>
      <p:bldP spid="40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1.- </a:t>
            </a:r>
            <a:r>
              <a:rPr lang="es-ES" dirty="0" err="1" smtClean="0"/>
              <a:t>Introduction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04884" y="3374994"/>
            <a:ext cx="1474828" cy="900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 </a:t>
            </a:r>
          </a:p>
          <a:p>
            <a:pPr algn="ctr"/>
            <a:r>
              <a:rPr lang="es-ES" dirty="0" smtClean="0"/>
              <a:t>APPLICATION</a:t>
            </a:r>
          </a:p>
          <a:p>
            <a:pPr algn="ctr"/>
            <a:r>
              <a:rPr lang="es-ES" dirty="0" smtClean="0"/>
              <a:t>CONTEXTS</a:t>
            </a:r>
            <a:endParaRPr lang="es-ES" dirty="0"/>
          </a:p>
        </p:txBody>
      </p:sp>
      <p:sp>
        <p:nvSpPr>
          <p:cNvPr id="5" name="4 Abrir llave"/>
          <p:cNvSpPr/>
          <p:nvPr/>
        </p:nvSpPr>
        <p:spPr>
          <a:xfrm>
            <a:off x="1983959" y="1700808"/>
            <a:ext cx="477767" cy="42484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2461726" y="1700808"/>
            <a:ext cx="621473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 err="1" smtClean="0"/>
              <a:t>Networking</a:t>
            </a:r>
            <a:r>
              <a:rPr lang="es-ES" dirty="0"/>
              <a:t>, </a:t>
            </a:r>
            <a:r>
              <a:rPr lang="es-ES" dirty="0" err="1" smtClean="0"/>
              <a:t>semantic</a:t>
            </a:r>
            <a:r>
              <a:rPr lang="es-ES" dirty="0" smtClean="0"/>
              <a:t> </a:t>
            </a:r>
            <a:r>
              <a:rPr lang="es-ES" dirty="0" smtClean="0"/>
              <a:t>web, </a:t>
            </a:r>
            <a:r>
              <a:rPr lang="en-US" dirty="0" smtClean="0"/>
              <a:t>computational </a:t>
            </a:r>
            <a:r>
              <a:rPr lang="en-US" dirty="0"/>
              <a:t>models, game theory and agents, software </a:t>
            </a:r>
            <a:r>
              <a:rPr lang="en-US" dirty="0" smtClean="0"/>
              <a:t>engineering, education, medical </a:t>
            </a:r>
            <a:r>
              <a:rPr lang="es-ES" dirty="0" smtClean="0"/>
              <a:t>sensor </a:t>
            </a:r>
            <a:r>
              <a:rPr lang="es-ES" dirty="0" err="1"/>
              <a:t>n</a:t>
            </a:r>
            <a:r>
              <a:rPr lang="es-ES" dirty="0" err="1" smtClean="0"/>
              <a:t>etworks</a:t>
            </a:r>
            <a:r>
              <a:rPr lang="es-ES" dirty="0" smtClean="0"/>
              <a:t>, industrial digital </a:t>
            </a:r>
            <a:r>
              <a:rPr lang="es-ES" dirty="0" err="1"/>
              <a:t>e</a:t>
            </a:r>
            <a:r>
              <a:rPr lang="es-ES" dirty="0" err="1" smtClean="0"/>
              <a:t>cosystems</a:t>
            </a:r>
            <a:r>
              <a:rPr lang="es-ES" dirty="0" smtClean="0"/>
              <a:t>,  e-</a:t>
            </a:r>
            <a:r>
              <a:rPr lang="es-ES" dirty="0" err="1" smtClean="0"/>
              <a:t>commerce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461726" y="3140968"/>
            <a:ext cx="621473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Home </a:t>
            </a:r>
            <a:r>
              <a:rPr lang="en-US" dirty="0"/>
              <a:t>appliance management and interaction in the </a:t>
            </a:r>
            <a:r>
              <a:rPr lang="en-US" dirty="0" smtClean="0"/>
              <a:t>domestic </a:t>
            </a:r>
            <a:r>
              <a:rPr lang="es-ES" dirty="0" err="1" smtClean="0"/>
              <a:t>environment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8" name="7 Abrir llave"/>
          <p:cNvSpPr/>
          <p:nvPr/>
        </p:nvSpPr>
        <p:spPr>
          <a:xfrm rot="5400000">
            <a:off x="5281059" y="1195773"/>
            <a:ext cx="576063" cy="62147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 flipH="1">
            <a:off x="4725352" y="4439529"/>
            <a:ext cx="168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sng" dirty="0" err="1" smtClean="0"/>
              <a:t>SandS</a:t>
            </a:r>
            <a:r>
              <a:rPr lang="es-ES" u="sng" dirty="0" smtClean="0"/>
              <a:t> </a:t>
            </a:r>
            <a:r>
              <a:rPr lang="es-ES" u="sng" dirty="0" err="1" smtClean="0"/>
              <a:t>project</a:t>
            </a:r>
            <a:endParaRPr lang="es-ES" u="sng" dirty="0"/>
          </a:p>
        </p:txBody>
      </p:sp>
      <p:sp>
        <p:nvSpPr>
          <p:cNvPr id="10" name="9 Rectángulo"/>
          <p:cNvSpPr/>
          <p:nvPr/>
        </p:nvSpPr>
        <p:spPr>
          <a:xfrm>
            <a:off x="2426274" y="5229200"/>
            <a:ext cx="1250425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eahoukers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4572000" y="5049180"/>
            <a:ext cx="1296144" cy="5400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Home </a:t>
            </a:r>
            <a:r>
              <a:rPr lang="es-ES" dirty="0" err="1" smtClean="0"/>
              <a:t>appliances</a:t>
            </a:r>
            <a:endParaRPr lang="es-ES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3676699" y="5409220"/>
            <a:ext cx="8953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448118" y="4808861"/>
            <a:ext cx="1123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deal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endParaRPr lang="es-ES" dirty="0"/>
          </a:p>
        </p:txBody>
      </p:sp>
      <p:cxnSp>
        <p:nvCxnSpPr>
          <p:cNvPr id="18" name="17 Conector recto de flecha"/>
          <p:cNvCxnSpPr/>
          <p:nvPr/>
        </p:nvCxnSpPr>
        <p:spPr>
          <a:xfrm flipH="1">
            <a:off x="4221296" y="5589240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220072" y="5589240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4477992" y="6133946"/>
            <a:ext cx="150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benefits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2843808" y="5949280"/>
            <a:ext cx="1280541" cy="553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generated</a:t>
            </a:r>
            <a:r>
              <a:rPr lang="es-ES" dirty="0" smtClean="0"/>
              <a:t> </a:t>
            </a:r>
            <a:r>
              <a:rPr lang="es-ES" dirty="0" err="1" smtClean="0"/>
              <a:t>knowledge</a:t>
            </a:r>
            <a:endParaRPr lang="es-ES" dirty="0"/>
          </a:p>
        </p:txBody>
      </p:sp>
      <p:sp>
        <p:nvSpPr>
          <p:cNvPr id="23" name="22 Rectángulo"/>
          <p:cNvSpPr/>
          <p:nvPr/>
        </p:nvSpPr>
        <p:spPr>
          <a:xfrm>
            <a:off x="6084168" y="5949280"/>
            <a:ext cx="1368152" cy="553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Intelligent</a:t>
            </a:r>
            <a:r>
              <a:rPr lang="es-ES" dirty="0" smtClean="0"/>
              <a:t> </a:t>
            </a:r>
            <a:r>
              <a:rPr lang="es-ES" dirty="0" err="1" smtClean="0"/>
              <a:t>layer</a:t>
            </a:r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25" name="24 Conector recto de flecha"/>
          <p:cNvCxnSpPr>
            <a:stCxn id="23" idx="0"/>
          </p:cNvCxnSpPr>
          <p:nvPr/>
        </p:nvCxnSpPr>
        <p:spPr>
          <a:xfrm flipV="1">
            <a:off x="6768244" y="5229200"/>
            <a:ext cx="68407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7110282" y="5530650"/>
            <a:ext cx="149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that</a:t>
            </a:r>
            <a:r>
              <a:rPr lang="es-ES" dirty="0" smtClean="0"/>
              <a:t> produces</a:t>
            </a:r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7110282" y="4591170"/>
            <a:ext cx="1350150" cy="587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NEW SOLUTIONS</a:t>
            </a:r>
            <a:endParaRPr lang="es-ES" dirty="0"/>
          </a:p>
        </p:txBody>
      </p:sp>
      <p:sp>
        <p:nvSpPr>
          <p:cNvPr id="24" name="Marcador de número de diapositiva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27" name="Marcador de pie de página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6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4" grpId="0"/>
      <p:bldP spid="21" grpId="0"/>
      <p:bldP spid="22" grpId="0" animBg="1"/>
      <p:bldP spid="23" grpId="0" animBg="1"/>
      <p:bldP spid="26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/>
              <a:t>2.- Trust </a:t>
            </a:r>
            <a:r>
              <a:rPr lang="es-ES" dirty="0" err="1" smtClean="0"/>
              <a:t>related</a:t>
            </a:r>
            <a:r>
              <a:rPr lang="es-ES" dirty="0" smtClean="0"/>
              <a:t> </a:t>
            </a:r>
            <a:r>
              <a:rPr lang="es-ES" dirty="0" err="1" smtClean="0"/>
              <a:t>definitions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2.1.- Trust </a:t>
            </a:r>
            <a:r>
              <a:rPr lang="es-ES" dirty="0" err="1" smtClean="0"/>
              <a:t>Properties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203848" y="3068960"/>
            <a:ext cx="24482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 PROPERTIES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564904"/>
            <a:ext cx="12961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Distance-based</a:t>
            </a:r>
            <a:r>
              <a:rPr lang="es-ES" dirty="0" smtClean="0"/>
              <a:t> </a:t>
            </a:r>
            <a:r>
              <a:rPr lang="es-ES" dirty="0" err="1" smtClean="0"/>
              <a:t>aging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995936" y="5589240"/>
            <a:ext cx="12961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Reflexivity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572000" y="1628800"/>
            <a:ext cx="12961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Asymmetry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7020272" y="4005064"/>
            <a:ext cx="12961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Dynamicity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539552" y="3933056"/>
            <a:ext cx="12961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Time-</a:t>
            </a:r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aging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1763688" y="1628800"/>
            <a:ext cx="12961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Non</a:t>
            </a:r>
          </a:p>
          <a:p>
            <a:pPr algn="ctr"/>
            <a:r>
              <a:rPr lang="es-ES" dirty="0" err="1" smtClean="0"/>
              <a:t>Transitivity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6516216" y="2276872"/>
            <a:ext cx="1800200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Personalization</a:t>
            </a:r>
            <a:r>
              <a:rPr lang="es-ES" dirty="0" smtClean="0"/>
              <a:t>/ </a:t>
            </a:r>
            <a:r>
              <a:rPr lang="es-ES" dirty="0" err="1" smtClean="0"/>
              <a:t>Subjetivity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6084168" y="5229200"/>
            <a:ext cx="1512168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Context-dependency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1979712" y="5229200"/>
            <a:ext cx="1512168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Non </a:t>
            </a:r>
            <a:r>
              <a:rPr lang="es-ES" dirty="0" err="1" smtClean="0"/>
              <a:t>antisymmetry</a:t>
            </a:r>
            <a:endParaRPr lang="es-ES" dirty="0"/>
          </a:p>
        </p:txBody>
      </p:sp>
      <p:sp>
        <p:nvSpPr>
          <p:cNvPr id="14" name="13 Flecha derecha"/>
          <p:cNvSpPr/>
          <p:nvPr/>
        </p:nvSpPr>
        <p:spPr>
          <a:xfrm rot="13131014">
            <a:off x="3128200" y="2233982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derecha"/>
          <p:cNvSpPr/>
          <p:nvPr/>
        </p:nvSpPr>
        <p:spPr>
          <a:xfrm rot="18279661">
            <a:off x="4348636" y="2234076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 rot="10800000">
            <a:off x="2051720" y="2564904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Flecha derecha"/>
          <p:cNvSpPr/>
          <p:nvPr/>
        </p:nvSpPr>
        <p:spPr>
          <a:xfrm rot="9816974">
            <a:off x="1979712" y="3429000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derecha"/>
          <p:cNvSpPr/>
          <p:nvPr/>
        </p:nvSpPr>
        <p:spPr>
          <a:xfrm rot="7479828">
            <a:off x="2339752" y="4293096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derecha"/>
          <p:cNvSpPr/>
          <p:nvPr/>
        </p:nvSpPr>
        <p:spPr>
          <a:xfrm rot="5400000">
            <a:off x="4067944" y="4437112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derecha"/>
          <p:cNvSpPr/>
          <p:nvPr/>
        </p:nvSpPr>
        <p:spPr>
          <a:xfrm rot="2185738">
            <a:off x="5249025" y="4435711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derecha"/>
          <p:cNvSpPr/>
          <p:nvPr/>
        </p:nvSpPr>
        <p:spPr>
          <a:xfrm rot="1007576">
            <a:off x="5869794" y="3694424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Flecha derecha"/>
          <p:cNvSpPr/>
          <p:nvPr/>
        </p:nvSpPr>
        <p:spPr>
          <a:xfrm rot="20156648">
            <a:off x="5599539" y="2367511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24" name="Marcador de pie de pá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69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2.- Trust </a:t>
            </a:r>
            <a:r>
              <a:rPr lang="es-ES" dirty="0" err="1"/>
              <a:t>related</a:t>
            </a:r>
            <a:r>
              <a:rPr lang="es-ES" dirty="0"/>
              <a:t> </a:t>
            </a:r>
            <a:r>
              <a:rPr lang="es-ES" dirty="0" err="1" smtClean="0"/>
              <a:t>definitions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2.2.- Trust </a:t>
            </a:r>
            <a:r>
              <a:rPr lang="es-ES" dirty="0" err="1" smtClean="0"/>
              <a:t>Models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s-ES" dirty="0" err="1"/>
              <a:t>Models</a:t>
            </a:r>
            <a:endParaRPr lang="es-ES" dirty="0"/>
          </a:p>
          <a:p>
            <a:pPr lvl="1"/>
            <a:r>
              <a:rPr lang="es-ES" dirty="0" err="1"/>
              <a:t>Cognitive</a:t>
            </a:r>
            <a:endParaRPr lang="es-ES" dirty="0"/>
          </a:p>
          <a:p>
            <a:pPr lvl="1"/>
            <a:r>
              <a:rPr lang="es-ES" dirty="0" err="1"/>
              <a:t>game</a:t>
            </a:r>
            <a:r>
              <a:rPr lang="es-ES" dirty="0"/>
              <a:t> </a:t>
            </a:r>
            <a:r>
              <a:rPr lang="es-ES" dirty="0" err="1"/>
              <a:t>theoretical</a:t>
            </a:r>
            <a:endParaRPr lang="es-ES" dirty="0"/>
          </a:p>
          <a:p>
            <a:pPr lvl="1"/>
            <a:r>
              <a:rPr lang="es-ES" dirty="0" err="1"/>
              <a:t>Hybrid</a:t>
            </a:r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r>
              <a:rPr lang="es-ES" dirty="0" err="1"/>
              <a:t>Modes</a:t>
            </a:r>
            <a:r>
              <a:rPr lang="es-ES" dirty="0"/>
              <a:t> of trust</a:t>
            </a:r>
          </a:p>
          <a:p>
            <a:pPr lvl="1"/>
            <a:r>
              <a:rPr lang="es-ES" dirty="0"/>
              <a:t>Establishment</a:t>
            </a:r>
          </a:p>
          <a:p>
            <a:pPr lvl="1"/>
            <a:r>
              <a:rPr lang="es-ES" dirty="0" err="1"/>
              <a:t>Reasoning</a:t>
            </a:r>
            <a:endParaRPr lang="es-ES" dirty="0"/>
          </a:p>
          <a:p>
            <a:pPr lvl="1"/>
            <a:r>
              <a:rPr lang="es-ES" dirty="0" err="1"/>
              <a:t>Action</a:t>
            </a:r>
            <a:endParaRPr lang="es-ES" dirty="0"/>
          </a:p>
          <a:p>
            <a:pPr lvl="1"/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r>
              <a:rPr lang="es-ES" dirty="0" err="1"/>
              <a:t>Types</a:t>
            </a:r>
            <a:r>
              <a:rPr lang="es-ES" dirty="0"/>
              <a:t> of trust</a:t>
            </a:r>
          </a:p>
          <a:p>
            <a:pPr lvl="1"/>
            <a:r>
              <a:rPr lang="es-ES" dirty="0"/>
              <a:t>Basic</a:t>
            </a:r>
          </a:p>
          <a:p>
            <a:pPr lvl="1"/>
            <a:r>
              <a:rPr lang="es-ES" dirty="0"/>
              <a:t>General</a:t>
            </a:r>
          </a:p>
          <a:p>
            <a:pPr lvl="1"/>
            <a:r>
              <a:rPr lang="es-ES" dirty="0" err="1"/>
              <a:t>Situational</a:t>
            </a:r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r>
              <a:rPr lang="es-ES" dirty="0" err="1"/>
              <a:t>Representations</a:t>
            </a:r>
            <a:endParaRPr lang="es-ES" dirty="0"/>
          </a:p>
          <a:p>
            <a:pPr lvl="1"/>
            <a:r>
              <a:rPr lang="en-US" dirty="0"/>
              <a:t>fuzzy terms, logic values, real numbers, Integers and arrays</a:t>
            </a:r>
            <a:endParaRPr lang="es-ES" dirty="0"/>
          </a:p>
          <a:p>
            <a:pPr marL="914400" lvl="2" indent="0">
              <a:buNone/>
            </a:pPr>
            <a:endParaRPr lang="es-ES" dirty="0"/>
          </a:p>
          <a:p>
            <a:endParaRPr lang="es-ES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76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2.- Trust </a:t>
            </a:r>
            <a:r>
              <a:rPr lang="es-ES" dirty="0" err="1"/>
              <a:t>related</a:t>
            </a:r>
            <a:r>
              <a:rPr lang="es-ES" dirty="0"/>
              <a:t> </a:t>
            </a:r>
            <a:r>
              <a:rPr lang="es-ES" dirty="0" err="1" smtClean="0"/>
              <a:t>definitions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2.3.- Trust </a:t>
            </a:r>
            <a:r>
              <a:rPr lang="es-ES" dirty="0" err="1" smtClean="0"/>
              <a:t>Metrics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Zhang’s</a:t>
            </a:r>
            <a:r>
              <a:rPr lang="es-ES" dirty="0" smtClean="0"/>
              <a:t> </a:t>
            </a:r>
            <a:r>
              <a:rPr lang="es-ES" dirty="0" err="1" smtClean="0"/>
              <a:t>Metrics</a:t>
            </a:r>
            <a:endParaRPr lang="es-ES" dirty="0" smtClean="0"/>
          </a:p>
          <a:p>
            <a:pPr lvl="1"/>
            <a:r>
              <a:rPr lang="es-ES" dirty="0" err="1" smtClean="0"/>
              <a:t>Binary</a:t>
            </a:r>
            <a:r>
              <a:rPr lang="es-ES" dirty="0" smtClean="0"/>
              <a:t> </a:t>
            </a:r>
            <a:r>
              <a:rPr lang="es-ES" dirty="0" err="1" smtClean="0"/>
              <a:t>State</a:t>
            </a:r>
            <a:r>
              <a:rPr lang="es-ES" dirty="0" smtClean="0"/>
              <a:t> </a:t>
            </a:r>
            <a:r>
              <a:rPr lang="es-ES" dirty="0" err="1" smtClean="0"/>
              <a:t>Metric</a:t>
            </a:r>
            <a:endParaRPr lang="es-ES" dirty="0" smtClean="0"/>
          </a:p>
          <a:p>
            <a:pPr lvl="1"/>
            <a:r>
              <a:rPr lang="es-ES" dirty="0" err="1" smtClean="0"/>
              <a:t>Discrete</a:t>
            </a:r>
            <a:r>
              <a:rPr lang="es-ES" dirty="0" smtClean="0"/>
              <a:t> </a:t>
            </a:r>
            <a:r>
              <a:rPr lang="es-ES" dirty="0" err="1" smtClean="0"/>
              <a:t>Scale</a:t>
            </a:r>
            <a:r>
              <a:rPr lang="es-ES" dirty="0" smtClean="0"/>
              <a:t> </a:t>
            </a:r>
            <a:r>
              <a:rPr lang="es-ES" dirty="0" err="1" smtClean="0"/>
              <a:t>Metric</a:t>
            </a:r>
            <a:endParaRPr lang="es-ES" dirty="0" smtClean="0"/>
          </a:p>
          <a:p>
            <a:pPr lvl="1"/>
            <a:r>
              <a:rPr lang="es-ES" dirty="0" err="1" smtClean="0"/>
              <a:t>Propabilistic</a:t>
            </a:r>
            <a:r>
              <a:rPr lang="es-ES" dirty="0" smtClean="0"/>
              <a:t> </a:t>
            </a:r>
            <a:r>
              <a:rPr lang="es-ES" dirty="0" err="1" smtClean="0"/>
              <a:t>Metric</a:t>
            </a:r>
            <a:endParaRPr lang="es-ES" dirty="0" smtClean="0"/>
          </a:p>
          <a:p>
            <a:pPr lvl="1"/>
            <a:r>
              <a:rPr lang="es-ES" dirty="0" err="1" smtClean="0"/>
              <a:t>Hybrid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multi-metric</a:t>
            </a:r>
            <a:r>
              <a:rPr lang="es-ES" dirty="0" smtClean="0"/>
              <a:t> trust</a:t>
            </a:r>
          </a:p>
          <a:p>
            <a:pPr lvl="1"/>
            <a:r>
              <a:rPr lang="es-ES" dirty="0" err="1" smtClean="0"/>
              <a:t>Negative</a:t>
            </a:r>
            <a:r>
              <a:rPr lang="es-ES" dirty="0" smtClean="0"/>
              <a:t> </a:t>
            </a:r>
            <a:r>
              <a:rPr lang="es-ES" dirty="0" err="1" smtClean="0"/>
              <a:t>values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67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/>
              <a:t>3.- A conceptual </a:t>
            </a:r>
            <a:r>
              <a:rPr lang="es-ES" dirty="0" err="1" smtClean="0"/>
              <a:t>map</a:t>
            </a:r>
            <a:r>
              <a:rPr lang="es-ES" dirty="0" smtClean="0"/>
              <a:t> </a:t>
            </a:r>
            <a:r>
              <a:rPr lang="es-ES" dirty="0" err="1" smtClean="0"/>
              <a:t>description</a:t>
            </a:r>
            <a:r>
              <a:rPr lang="es-ES" dirty="0" smtClean="0"/>
              <a:t> of a </a:t>
            </a:r>
            <a:r>
              <a:rPr lang="es-ES" dirty="0" err="1" smtClean="0"/>
              <a:t>SandS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 flipH="1">
            <a:off x="2835166" y="2098308"/>
            <a:ext cx="2677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u="sng" dirty="0" err="1" smtClean="0"/>
              <a:t>SandS</a:t>
            </a:r>
            <a:r>
              <a:rPr lang="es-ES" sz="3200" u="sng" dirty="0" smtClean="0"/>
              <a:t> </a:t>
            </a:r>
            <a:r>
              <a:rPr lang="es-ES" sz="3200" u="sng" dirty="0" err="1" smtClean="0"/>
              <a:t>project</a:t>
            </a:r>
            <a:endParaRPr lang="es-ES" sz="3200" u="sng" dirty="0"/>
          </a:p>
        </p:txBody>
      </p:sp>
      <p:sp>
        <p:nvSpPr>
          <p:cNvPr id="6" name="5 Rectángulo"/>
          <p:cNvSpPr/>
          <p:nvPr/>
        </p:nvSpPr>
        <p:spPr>
          <a:xfrm>
            <a:off x="1416481" y="3783882"/>
            <a:ext cx="1250425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eahoukers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562207" y="3603862"/>
            <a:ext cx="1296144" cy="5400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Home </a:t>
            </a:r>
            <a:r>
              <a:rPr lang="es-ES" dirty="0" err="1" smtClean="0"/>
              <a:t>appliances</a:t>
            </a:r>
            <a:endParaRPr lang="es-ES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666906" y="3963902"/>
            <a:ext cx="8953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438325" y="3363543"/>
            <a:ext cx="1123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deal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3211503" y="4143922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4210279" y="4143922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468199" y="4688628"/>
            <a:ext cx="150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benefits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1834015" y="4503962"/>
            <a:ext cx="1280541" cy="553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generated</a:t>
            </a:r>
            <a:r>
              <a:rPr lang="es-ES" dirty="0" smtClean="0"/>
              <a:t> </a:t>
            </a:r>
            <a:r>
              <a:rPr lang="es-ES" dirty="0" err="1" smtClean="0"/>
              <a:t>knowledge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5074375" y="4503962"/>
            <a:ext cx="1368152" cy="553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Intelligent</a:t>
            </a:r>
            <a:r>
              <a:rPr lang="es-ES" dirty="0" smtClean="0"/>
              <a:t> </a:t>
            </a:r>
            <a:r>
              <a:rPr lang="es-ES" dirty="0" err="1" smtClean="0"/>
              <a:t>layer</a:t>
            </a:r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5" name="14 Conector recto de flecha"/>
          <p:cNvCxnSpPr>
            <a:stCxn id="14" idx="0"/>
          </p:cNvCxnSpPr>
          <p:nvPr/>
        </p:nvCxnSpPr>
        <p:spPr>
          <a:xfrm flipV="1">
            <a:off x="5758451" y="3783882"/>
            <a:ext cx="68407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6100489" y="4085332"/>
            <a:ext cx="149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that</a:t>
            </a:r>
            <a:r>
              <a:rPr lang="es-ES" dirty="0" smtClean="0"/>
              <a:t> produces</a:t>
            </a:r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100489" y="3145852"/>
            <a:ext cx="1350150" cy="587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NEW SOLUTIONS</a:t>
            </a:r>
            <a:endParaRPr lang="es-ES" dirty="0"/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84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9" grpId="0"/>
      <p:bldP spid="12" grpId="0"/>
      <p:bldP spid="13" grpId="0" animBg="1"/>
      <p:bldP spid="14" grpId="0" animBg="1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/>
              <a:t>4.- </a:t>
            </a:r>
            <a:r>
              <a:rPr lang="es-ES" dirty="0" err="1" smtClean="0"/>
              <a:t>Discussion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Conflicts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 </a:t>
            </a:r>
            <a:r>
              <a:rPr lang="es-ES" dirty="0" err="1" smtClean="0"/>
              <a:t>Sands</a:t>
            </a:r>
            <a:r>
              <a:rPr lang="es-ES" dirty="0" smtClean="0"/>
              <a:t> </a:t>
            </a:r>
            <a:r>
              <a:rPr lang="es-ES" dirty="0" err="1" smtClean="0"/>
              <a:t>project</a:t>
            </a:r>
            <a:r>
              <a:rPr lang="es-ES" dirty="0" smtClean="0"/>
              <a:t>, trust </a:t>
            </a:r>
            <a:r>
              <a:rPr lang="es-ES" dirty="0" err="1" smtClean="0"/>
              <a:t>computing</a:t>
            </a:r>
            <a:r>
              <a:rPr lang="es-ES" dirty="0" smtClean="0"/>
              <a:t> can be </a:t>
            </a:r>
            <a:r>
              <a:rPr lang="es-ES" dirty="0" err="1" smtClean="0"/>
              <a:t>involved</a:t>
            </a:r>
            <a:r>
              <a:rPr lang="es-ES" dirty="0" smtClean="0"/>
              <a:t> in:</a:t>
            </a:r>
            <a:endParaRPr lang="es-ES" dirty="0"/>
          </a:p>
          <a:p>
            <a:pPr lvl="1"/>
            <a:r>
              <a:rPr lang="es-ES" dirty="0" err="1" smtClean="0"/>
              <a:t>Identification</a:t>
            </a:r>
            <a:r>
              <a:rPr lang="es-ES" dirty="0" smtClean="0"/>
              <a:t> of </a:t>
            </a:r>
            <a:r>
              <a:rPr lang="es-ES" dirty="0" err="1" smtClean="0"/>
              <a:t>rogue</a:t>
            </a:r>
            <a:r>
              <a:rPr lang="es-ES" dirty="0" smtClean="0"/>
              <a:t> </a:t>
            </a:r>
            <a:r>
              <a:rPr lang="es-ES" dirty="0" err="1" smtClean="0"/>
              <a:t>users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try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sabotage</a:t>
            </a:r>
            <a:r>
              <a:rPr lang="es-ES" dirty="0" smtClean="0"/>
              <a:t> </a:t>
            </a:r>
            <a:r>
              <a:rPr lang="es-ES" dirty="0" err="1" smtClean="0"/>
              <a:t>competitors</a:t>
            </a:r>
            <a:r>
              <a:rPr lang="es-ES" dirty="0" smtClean="0"/>
              <a:t>’ </a:t>
            </a:r>
            <a:r>
              <a:rPr lang="es-ES" dirty="0" err="1" smtClean="0"/>
              <a:t>appliances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Quality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recommendations</a:t>
            </a:r>
            <a:r>
              <a:rPr lang="es-ES" dirty="0" smtClean="0"/>
              <a:t> </a:t>
            </a:r>
            <a:r>
              <a:rPr lang="es-ES" dirty="0" err="1" smtClean="0"/>
              <a:t>coming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user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Consensus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users</a:t>
            </a:r>
            <a:r>
              <a:rPr lang="es-ES" dirty="0" smtClean="0"/>
              <a:t>, </a:t>
            </a:r>
            <a:r>
              <a:rPr lang="es-ES" dirty="0" err="1" smtClean="0"/>
              <a:t>meaning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agree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quality</a:t>
            </a:r>
            <a:r>
              <a:rPr lang="es-ES" dirty="0" smtClean="0"/>
              <a:t> </a:t>
            </a:r>
            <a:r>
              <a:rPr lang="es-ES" dirty="0" err="1" smtClean="0"/>
              <a:t>evaluation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r>
              <a:rPr lang="es-ES" dirty="0" smtClean="0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4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414</Words>
  <Application>Microsoft Office PowerPoint</Application>
  <PresentationFormat>Presentación en pantalla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A discussion on trust requirements for a social network of eahoukers</vt:lpstr>
      <vt:lpstr>Index</vt:lpstr>
      <vt:lpstr>1.- Introduction</vt:lpstr>
      <vt:lpstr>1.- Introduction</vt:lpstr>
      <vt:lpstr>2.- Trust related definitions 2.1.- Trust Properties</vt:lpstr>
      <vt:lpstr>2.- Trust related definitions 2.2.- Trust Models</vt:lpstr>
      <vt:lpstr>2.- Trust related definitions 2.3.- Trust Metrics</vt:lpstr>
      <vt:lpstr>3.- A conceptual map description of a SandS session</vt:lpstr>
      <vt:lpstr>4.- Discussion Conflicts</vt:lpstr>
      <vt:lpstr>4.- Discussion Mechanism</vt:lpstr>
      <vt:lpstr>Presentación de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on trust requierements for a social network of eahoukers</dc:title>
  <dc:creator>*</dc:creator>
  <cp:lastModifiedBy>*</cp:lastModifiedBy>
  <cp:revision>42</cp:revision>
  <dcterms:created xsi:type="dcterms:W3CDTF">2013-09-04T15:41:35Z</dcterms:created>
  <dcterms:modified xsi:type="dcterms:W3CDTF">2013-09-08T10:02:35Z</dcterms:modified>
</cp:coreProperties>
</file>